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92" autoAdjust="0"/>
    <p:restoredTop sz="94660"/>
  </p:normalViewPr>
  <p:slideViewPr>
    <p:cSldViewPr snapToGrid="0">
      <p:cViewPr>
        <p:scale>
          <a:sx n="69" d="100"/>
          <a:sy n="69" d="100"/>
        </p:scale>
        <p:origin x="-780" y="-7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A3527C-88E8-411F-8BC0-E92545012C91}" type="datetimeFigureOut">
              <a:rPr lang="en-AU" smtClean="0"/>
              <a:pPr/>
              <a:t>7/04/2020</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ACBB66-E952-48FB-A52E-3B5C4D7E6910}" type="slidenum">
              <a:rPr lang="en-AU" smtClean="0"/>
              <a:pPr/>
              <a:t>‹#›</a:t>
            </a:fld>
            <a:endParaRPr lang="en-AU"/>
          </a:p>
        </p:txBody>
      </p:sp>
    </p:spTree>
    <p:extLst>
      <p:ext uri="{BB962C8B-B14F-4D97-AF65-F5344CB8AC3E}">
        <p14:creationId xmlns:p14="http://schemas.microsoft.com/office/powerpoint/2010/main" xmlns="" val="4187164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healthcare industry has greatly benefited from digitalization since it has been able to offer better patient care and management (</a:t>
            </a:r>
            <a:r>
              <a:rPr lang="en-GB" dirty="0" err="1" smtClean="0"/>
              <a:t>Bhanushali</a:t>
            </a:r>
            <a:r>
              <a:rPr lang="en-GB" baseline="0" dirty="0" smtClean="0"/>
              <a:t> </a:t>
            </a:r>
            <a:r>
              <a:rPr lang="en-GB" dirty="0" smtClean="0"/>
              <a:t>&amp; </a:t>
            </a:r>
            <a:r>
              <a:rPr lang="en-GB" dirty="0" err="1" smtClean="0"/>
              <a:t>Shinde</a:t>
            </a:r>
            <a:r>
              <a:rPr lang="en-GB" dirty="0" smtClean="0"/>
              <a:t>, 2020). Physicians are able to assess past medications and conditions before providing treatment. Hence, this promote positive outcomes for patients since care is patient-centred.</a:t>
            </a:r>
          </a:p>
        </p:txBody>
      </p:sp>
      <p:sp>
        <p:nvSpPr>
          <p:cNvPr id="4" name="Slide Number Placeholder 3"/>
          <p:cNvSpPr>
            <a:spLocks noGrp="1"/>
          </p:cNvSpPr>
          <p:nvPr>
            <p:ph type="sldNum" sz="quarter" idx="10"/>
          </p:nvPr>
        </p:nvSpPr>
        <p:spPr/>
        <p:txBody>
          <a:bodyPr/>
          <a:lstStyle/>
          <a:p>
            <a:fld id="{0BACBB66-E952-48FB-A52E-3B5C4D7E6910}" type="slidenum">
              <a:rPr lang="en-AU" smtClean="0"/>
              <a:pPr/>
              <a:t>2</a:t>
            </a:fld>
            <a:endParaRPr lang="en-AU"/>
          </a:p>
        </p:txBody>
      </p:sp>
    </p:spTree>
    <p:extLst>
      <p:ext uri="{BB962C8B-B14F-4D97-AF65-F5344CB8AC3E}">
        <p14:creationId xmlns:p14="http://schemas.microsoft.com/office/powerpoint/2010/main" xmlns="" val="2382397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Digitalization</a:t>
            </a:r>
            <a:r>
              <a:rPr lang="en-GB" baseline="0" dirty="0" smtClean="0"/>
              <a:t> has allowed patients to recover at home as they monitor their treatment plan (Nelson &amp; </a:t>
            </a:r>
            <a:r>
              <a:rPr lang="en-GB" baseline="0" dirty="0" err="1" smtClean="0"/>
              <a:t>Allkins</a:t>
            </a:r>
            <a:r>
              <a:rPr lang="en-GB" baseline="0" dirty="0" smtClean="0"/>
              <a:t>, 2020). Patients can easily google or call their personal doctors whenever they are at home without necessarily travelling to hospital rates. Significantly, this has reduced admission rates since patients visit healthcare facilities if conditions seem severe.</a:t>
            </a:r>
            <a:endParaRPr lang="en-AU" dirty="0"/>
          </a:p>
        </p:txBody>
      </p:sp>
      <p:sp>
        <p:nvSpPr>
          <p:cNvPr id="4" name="Slide Number Placeholder 3"/>
          <p:cNvSpPr>
            <a:spLocks noGrp="1"/>
          </p:cNvSpPr>
          <p:nvPr>
            <p:ph type="sldNum" sz="quarter" idx="10"/>
          </p:nvPr>
        </p:nvSpPr>
        <p:spPr/>
        <p:txBody>
          <a:bodyPr/>
          <a:lstStyle/>
          <a:p>
            <a:fld id="{0BACBB66-E952-48FB-A52E-3B5C4D7E6910}" type="slidenum">
              <a:rPr lang="en-AU" smtClean="0"/>
              <a:pPr/>
              <a:t>3</a:t>
            </a:fld>
            <a:endParaRPr lang="en-AU"/>
          </a:p>
        </p:txBody>
      </p:sp>
    </p:spTree>
    <p:extLst>
      <p:ext uri="{BB962C8B-B14F-4D97-AF65-F5344CB8AC3E}">
        <p14:creationId xmlns:p14="http://schemas.microsoft.com/office/powerpoint/2010/main" xmlns="" val="1805716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Physicians</a:t>
            </a:r>
            <a:r>
              <a:rPr lang="en-GB" baseline="0" dirty="0" smtClean="0"/>
              <a:t> should always secure patient’s data from third parties who may want to use it for personal gain (</a:t>
            </a:r>
            <a:r>
              <a:rPr lang="en-GB" baseline="0" dirty="0" err="1" smtClean="0"/>
              <a:t>Bhanushali</a:t>
            </a:r>
            <a:r>
              <a:rPr lang="en-GB" baseline="0" dirty="0" smtClean="0"/>
              <a:t> &amp; </a:t>
            </a:r>
            <a:r>
              <a:rPr lang="en-GB" baseline="0" dirty="0" err="1" smtClean="0"/>
              <a:t>Shinde</a:t>
            </a:r>
            <a:r>
              <a:rPr lang="en-GB" baseline="0" dirty="0" smtClean="0"/>
              <a:t>, 2020). Every patient has their page that allows a doctor to track past conditions as well as treatments. The doctor will be in a pole position of predicting future conditions. Patients’ privacy and confidentiality will also be promoted since data management is effective and secure.</a:t>
            </a:r>
            <a:endParaRPr lang="en-AU" dirty="0"/>
          </a:p>
        </p:txBody>
      </p:sp>
      <p:sp>
        <p:nvSpPr>
          <p:cNvPr id="4" name="Slide Number Placeholder 3"/>
          <p:cNvSpPr>
            <a:spLocks noGrp="1"/>
          </p:cNvSpPr>
          <p:nvPr>
            <p:ph type="sldNum" sz="quarter" idx="10"/>
          </p:nvPr>
        </p:nvSpPr>
        <p:spPr/>
        <p:txBody>
          <a:bodyPr/>
          <a:lstStyle/>
          <a:p>
            <a:fld id="{0BACBB66-E952-48FB-A52E-3B5C4D7E6910}" type="slidenum">
              <a:rPr lang="en-AU" smtClean="0"/>
              <a:pPr/>
              <a:t>4</a:t>
            </a:fld>
            <a:endParaRPr lang="en-AU"/>
          </a:p>
        </p:txBody>
      </p:sp>
    </p:spTree>
    <p:extLst>
      <p:ext uri="{BB962C8B-B14F-4D97-AF65-F5344CB8AC3E}">
        <p14:creationId xmlns:p14="http://schemas.microsoft.com/office/powerpoint/2010/main" xmlns="" val="1902421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current  nursing practice has embraced the need of including patients in their treatment plan (Nelson &amp; </a:t>
            </a:r>
            <a:r>
              <a:rPr lang="en-GB" baseline="0" dirty="0" err="1" smtClean="0"/>
              <a:t>Allkins</a:t>
            </a:r>
            <a:r>
              <a:rPr lang="en-GB" baseline="0" dirty="0" smtClean="0"/>
              <a:t>, 2020). This is fundamental since it involves patients in decision making before administering treatment. Physicians are required to listen to patient’s complains and craft solutions before conditions get severe.</a:t>
            </a:r>
            <a:endParaRPr lang="en-AU" dirty="0"/>
          </a:p>
        </p:txBody>
      </p:sp>
      <p:sp>
        <p:nvSpPr>
          <p:cNvPr id="4" name="Slide Number Placeholder 3"/>
          <p:cNvSpPr>
            <a:spLocks noGrp="1"/>
          </p:cNvSpPr>
          <p:nvPr>
            <p:ph type="sldNum" sz="quarter" idx="10"/>
          </p:nvPr>
        </p:nvSpPr>
        <p:spPr/>
        <p:txBody>
          <a:bodyPr/>
          <a:lstStyle/>
          <a:p>
            <a:fld id="{0BACBB66-E952-48FB-A52E-3B5C4D7E6910}" type="slidenum">
              <a:rPr lang="en-AU" smtClean="0"/>
              <a:pPr/>
              <a:t>5</a:t>
            </a:fld>
            <a:endParaRPr lang="en-AU"/>
          </a:p>
        </p:txBody>
      </p:sp>
    </p:spTree>
    <p:extLst>
      <p:ext uri="{BB962C8B-B14F-4D97-AF65-F5344CB8AC3E}">
        <p14:creationId xmlns:p14="http://schemas.microsoft.com/office/powerpoint/2010/main" xmlns="" val="93583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47B7FD6-C6FA-4A5C-AF3A-6112DC3D68E9}" type="datetimeFigureOut">
              <a:rPr lang="en-AU" smtClean="0"/>
              <a:pPr/>
              <a:t>7/04/2020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87EC49E-3342-4B47-B0FC-620E2FC5DCF4}" type="slidenum">
              <a:rPr lang="en-AU" smtClean="0"/>
              <a:pPr/>
              <a:t>‹#›</a:t>
            </a:fld>
            <a:endParaRPr lang="en-AU"/>
          </a:p>
        </p:txBody>
      </p:sp>
    </p:spTree>
    <p:extLst>
      <p:ext uri="{BB962C8B-B14F-4D97-AF65-F5344CB8AC3E}">
        <p14:creationId xmlns:p14="http://schemas.microsoft.com/office/powerpoint/2010/main" xmlns="" val="13783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7B7FD6-C6FA-4A5C-AF3A-6112DC3D68E9}" type="datetimeFigureOut">
              <a:rPr lang="en-AU" smtClean="0"/>
              <a:pPr/>
              <a:t>7/04/2020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87EC49E-3342-4B47-B0FC-620E2FC5DCF4}" type="slidenum">
              <a:rPr lang="en-AU" smtClean="0"/>
              <a:pPr/>
              <a:t>‹#›</a:t>
            </a:fld>
            <a:endParaRPr lang="en-AU"/>
          </a:p>
        </p:txBody>
      </p:sp>
    </p:spTree>
    <p:extLst>
      <p:ext uri="{BB962C8B-B14F-4D97-AF65-F5344CB8AC3E}">
        <p14:creationId xmlns:p14="http://schemas.microsoft.com/office/powerpoint/2010/main" xmlns="" val="3226378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7B7FD6-C6FA-4A5C-AF3A-6112DC3D68E9}" type="datetimeFigureOut">
              <a:rPr lang="en-AU" smtClean="0"/>
              <a:pPr/>
              <a:t>7/04/2020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87EC49E-3342-4B47-B0FC-620E2FC5DCF4}" type="slidenum">
              <a:rPr lang="en-AU" smtClean="0"/>
              <a:pPr/>
              <a:t>‹#›</a:t>
            </a:fld>
            <a:endParaRPr lang="en-AU"/>
          </a:p>
        </p:txBody>
      </p:sp>
    </p:spTree>
    <p:extLst>
      <p:ext uri="{BB962C8B-B14F-4D97-AF65-F5344CB8AC3E}">
        <p14:creationId xmlns:p14="http://schemas.microsoft.com/office/powerpoint/2010/main" xmlns="" val="3266681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47B7FD6-C6FA-4A5C-AF3A-6112DC3D68E9}" type="datetimeFigureOut">
              <a:rPr lang="en-AU" smtClean="0"/>
              <a:pPr/>
              <a:t>7/04/2020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87EC49E-3342-4B47-B0FC-620E2FC5DCF4}" type="slidenum">
              <a:rPr lang="en-AU" smtClean="0"/>
              <a:pPr/>
              <a:t>‹#›</a:t>
            </a:fld>
            <a:endParaRPr lang="en-AU"/>
          </a:p>
        </p:txBody>
      </p:sp>
    </p:spTree>
    <p:extLst>
      <p:ext uri="{BB962C8B-B14F-4D97-AF65-F5344CB8AC3E}">
        <p14:creationId xmlns:p14="http://schemas.microsoft.com/office/powerpoint/2010/main" xmlns="" val="1353786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47B7FD6-C6FA-4A5C-AF3A-6112DC3D68E9}" type="datetimeFigureOut">
              <a:rPr lang="en-AU" smtClean="0"/>
              <a:pPr/>
              <a:t>7/04/2020</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F87EC49E-3342-4B47-B0FC-620E2FC5DCF4}" type="slidenum">
              <a:rPr lang="en-AU" smtClean="0"/>
              <a:pPr/>
              <a:t>‹#›</a:t>
            </a:fld>
            <a:endParaRPr lang="en-AU"/>
          </a:p>
        </p:txBody>
      </p:sp>
    </p:spTree>
    <p:extLst>
      <p:ext uri="{BB962C8B-B14F-4D97-AF65-F5344CB8AC3E}">
        <p14:creationId xmlns:p14="http://schemas.microsoft.com/office/powerpoint/2010/main" xmlns="" val="3789176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47B7FD6-C6FA-4A5C-AF3A-6112DC3D68E9}" type="datetimeFigureOut">
              <a:rPr lang="en-AU" smtClean="0"/>
              <a:pPr/>
              <a:t>7/04/2020</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F87EC49E-3342-4B47-B0FC-620E2FC5DCF4}" type="slidenum">
              <a:rPr lang="en-AU" smtClean="0"/>
              <a:pPr/>
              <a:t>‹#›</a:t>
            </a:fld>
            <a:endParaRPr lang="en-AU"/>
          </a:p>
        </p:txBody>
      </p:sp>
    </p:spTree>
    <p:extLst>
      <p:ext uri="{BB962C8B-B14F-4D97-AF65-F5344CB8AC3E}">
        <p14:creationId xmlns:p14="http://schemas.microsoft.com/office/powerpoint/2010/main" xmlns="" val="2320979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7B7FD6-C6FA-4A5C-AF3A-6112DC3D68E9}" type="datetimeFigureOut">
              <a:rPr lang="en-AU" smtClean="0"/>
              <a:pPr/>
              <a:t>7/04/2020</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F87EC49E-3342-4B47-B0FC-620E2FC5DCF4}" type="slidenum">
              <a:rPr lang="en-AU" smtClean="0"/>
              <a:pPr/>
              <a:t>‹#›</a:t>
            </a:fld>
            <a:endParaRPr lang="en-AU"/>
          </a:p>
        </p:txBody>
      </p:sp>
    </p:spTree>
    <p:extLst>
      <p:ext uri="{BB962C8B-B14F-4D97-AF65-F5344CB8AC3E}">
        <p14:creationId xmlns:p14="http://schemas.microsoft.com/office/powerpoint/2010/main" xmlns="" val="1130790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7B7FD6-C6FA-4A5C-AF3A-6112DC3D68E9}" type="datetimeFigureOut">
              <a:rPr lang="en-AU" smtClean="0"/>
              <a:pPr/>
              <a:t>7/04/2020</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87EC49E-3342-4B47-B0FC-620E2FC5DCF4}" type="slidenum">
              <a:rPr lang="en-AU" smtClean="0"/>
              <a:pPr/>
              <a:t>‹#›</a:t>
            </a:fld>
            <a:endParaRPr lang="en-AU"/>
          </a:p>
        </p:txBody>
      </p:sp>
    </p:spTree>
    <p:extLst>
      <p:ext uri="{BB962C8B-B14F-4D97-AF65-F5344CB8AC3E}">
        <p14:creationId xmlns:p14="http://schemas.microsoft.com/office/powerpoint/2010/main" xmlns="" val="1383799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87EC49E-3342-4B47-B0FC-620E2FC5DCF4}" type="slidenum">
              <a:rPr lang="en-AU" smtClean="0"/>
              <a:pPr/>
              <a:t>‹#›</a:t>
            </a:fld>
            <a:endParaRPr lang="en-AU"/>
          </a:p>
        </p:txBody>
      </p:sp>
      <p:sp>
        <p:nvSpPr>
          <p:cNvPr id="5" name="Date Placeholder 4"/>
          <p:cNvSpPr>
            <a:spLocks noGrp="1"/>
          </p:cNvSpPr>
          <p:nvPr>
            <p:ph type="dt" sz="half" idx="10"/>
          </p:nvPr>
        </p:nvSpPr>
        <p:spPr/>
        <p:txBody>
          <a:bodyPr/>
          <a:lstStyle/>
          <a:p>
            <a:fld id="{447B7FD6-C6FA-4A5C-AF3A-6112DC3D68E9}" type="datetimeFigureOut">
              <a:rPr lang="en-AU" smtClean="0"/>
              <a:pPr/>
              <a:t>7/04/2020</a:t>
            </a:fld>
            <a:endParaRPr lang="en-AU"/>
          </a:p>
        </p:txBody>
      </p:sp>
    </p:spTree>
    <p:extLst>
      <p:ext uri="{BB962C8B-B14F-4D97-AF65-F5344CB8AC3E}">
        <p14:creationId xmlns:p14="http://schemas.microsoft.com/office/powerpoint/2010/main" xmlns="" val="2225740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7B7FD6-C6FA-4A5C-AF3A-6112DC3D68E9}" type="datetimeFigureOut">
              <a:rPr lang="en-AU" smtClean="0"/>
              <a:pPr/>
              <a:t>7/04/2020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87EC49E-3342-4B47-B0FC-620E2FC5DCF4}" type="slidenum">
              <a:rPr lang="en-AU" smtClean="0"/>
              <a:pPr/>
              <a:t>‹#›</a:t>
            </a:fld>
            <a:endParaRPr lang="en-AU"/>
          </a:p>
        </p:txBody>
      </p:sp>
    </p:spTree>
    <p:extLst>
      <p:ext uri="{BB962C8B-B14F-4D97-AF65-F5344CB8AC3E}">
        <p14:creationId xmlns:p14="http://schemas.microsoft.com/office/powerpoint/2010/main" xmlns="" val="1417374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7B7FD6-C6FA-4A5C-AF3A-6112DC3D68E9}" type="datetimeFigureOut">
              <a:rPr lang="en-AU" smtClean="0"/>
              <a:pPr/>
              <a:t>7/04/2020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87EC49E-3342-4B47-B0FC-620E2FC5DCF4}" type="slidenum">
              <a:rPr lang="en-AU" smtClean="0"/>
              <a:pPr/>
              <a:t>‹#›</a:t>
            </a:fld>
            <a:endParaRPr lang="en-A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933416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7B7FD6-C6FA-4A5C-AF3A-6112DC3D68E9}" type="datetimeFigureOut">
              <a:rPr lang="en-AU" smtClean="0"/>
              <a:pPr/>
              <a:t>7/04/2020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87EC49E-3342-4B47-B0FC-620E2FC5DCF4}" type="slidenum">
              <a:rPr lang="en-AU" smtClean="0"/>
              <a:pPr/>
              <a:t>‹#›</a:t>
            </a:fld>
            <a:endParaRPr lang="en-AU"/>
          </a:p>
        </p:txBody>
      </p:sp>
    </p:spTree>
    <p:extLst>
      <p:ext uri="{BB962C8B-B14F-4D97-AF65-F5344CB8AC3E}">
        <p14:creationId xmlns:p14="http://schemas.microsoft.com/office/powerpoint/2010/main" xmlns="" val="900944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7B7FD6-C6FA-4A5C-AF3A-6112DC3D68E9}" type="datetimeFigureOut">
              <a:rPr lang="en-AU" smtClean="0"/>
              <a:pPr/>
              <a:t>7/04/2020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87EC49E-3342-4B47-B0FC-620E2FC5DCF4}" type="slidenum">
              <a:rPr lang="en-AU" smtClean="0"/>
              <a:pPr/>
              <a:t>‹#›</a:t>
            </a:fld>
            <a:endParaRPr lang="en-A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958050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7B7FD6-C6FA-4A5C-AF3A-6112DC3D68E9}" type="datetimeFigureOut">
              <a:rPr lang="en-AU" smtClean="0"/>
              <a:pPr/>
              <a:t>7/04/2020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87EC49E-3342-4B47-B0FC-620E2FC5DCF4}" type="slidenum">
              <a:rPr lang="en-AU" smtClean="0"/>
              <a:pPr/>
              <a:t>‹#›</a:t>
            </a:fld>
            <a:endParaRPr lang="en-AU"/>
          </a:p>
        </p:txBody>
      </p:sp>
    </p:spTree>
    <p:extLst>
      <p:ext uri="{BB962C8B-B14F-4D97-AF65-F5344CB8AC3E}">
        <p14:creationId xmlns:p14="http://schemas.microsoft.com/office/powerpoint/2010/main" xmlns="" val="2017832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7B7FD6-C6FA-4A5C-AF3A-6112DC3D68E9}" type="datetimeFigureOut">
              <a:rPr lang="en-AU" smtClean="0"/>
              <a:pPr/>
              <a:t>7/04/2020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87EC49E-3342-4B47-B0FC-620E2FC5DCF4}" type="slidenum">
              <a:rPr lang="en-AU" smtClean="0"/>
              <a:pPr/>
              <a:t>‹#›</a:t>
            </a:fld>
            <a:endParaRPr lang="en-AU"/>
          </a:p>
        </p:txBody>
      </p:sp>
    </p:spTree>
    <p:extLst>
      <p:ext uri="{BB962C8B-B14F-4D97-AF65-F5344CB8AC3E}">
        <p14:creationId xmlns:p14="http://schemas.microsoft.com/office/powerpoint/2010/main" xmlns="" val="21086874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47B7FD6-C6FA-4A5C-AF3A-6112DC3D68E9}" type="datetimeFigureOut">
              <a:rPr lang="en-AU" smtClean="0"/>
              <a:pPr/>
              <a:t>7/04/2020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87EC49E-3342-4B47-B0FC-620E2FC5DCF4}" type="slidenum">
              <a:rPr lang="en-AU" smtClean="0"/>
              <a:pPr/>
              <a:t>‹#›</a:t>
            </a:fld>
            <a:endParaRPr lang="en-AU"/>
          </a:p>
        </p:txBody>
      </p:sp>
    </p:spTree>
    <p:extLst>
      <p:ext uri="{BB962C8B-B14F-4D97-AF65-F5344CB8AC3E}">
        <p14:creationId xmlns:p14="http://schemas.microsoft.com/office/powerpoint/2010/main" xmlns="" val="1520592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47B7FD6-C6FA-4A5C-AF3A-6112DC3D68E9}" type="datetimeFigureOut">
              <a:rPr lang="en-AU" smtClean="0"/>
              <a:pPr/>
              <a:t>7/04/2020</a:t>
            </a:fld>
            <a:endParaRPr lang="en-A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87EC49E-3342-4B47-B0FC-620E2FC5DCF4}" type="slidenum">
              <a:rPr lang="en-AU" smtClean="0"/>
              <a:pPr/>
              <a:t>‹#›</a:t>
            </a:fld>
            <a:endParaRPr lang="en-AU"/>
          </a:p>
        </p:txBody>
      </p:sp>
    </p:spTree>
    <p:extLst>
      <p:ext uri="{BB962C8B-B14F-4D97-AF65-F5344CB8AC3E}">
        <p14:creationId xmlns:p14="http://schemas.microsoft.com/office/powerpoint/2010/main" xmlns="" val="264344607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570788"/>
            <a:ext cx="7766936" cy="1294630"/>
          </a:xfrm>
        </p:spPr>
        <p:txBody>
          <a:bodyPr/>
          <a:lstStyle/>
          <a:p>
            <a:pPr algn="ctr"/>
            <a:r>
              <a:rPr lang="en-GB" sz="3200" dirty="0" smtClean="0">
                <a:latin typeface="Times New Roman" panose="02020603050405020304" pitchFamily="18" charset="0"/>
                <a:cs typeface="Times New Roman" panose="02020603050405020304" pitchFamily="18" charset="0"/>
              </a:rPr>
              <a:t>Health Information Management and Systems Technology</a:t>
            </a:r>
            <a:endParaRPr lang="en-AU"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pPr algn="ctr"/>
            <a:r>
              <a:rPr lang="en-GB" sz="2800" dirty="0">
                <a:latin typeface="Times New Roman" panose="02020603050405020304" pitchFamily="18" charset="0"/>
                <a:cs typeface="Times New Roman" panose="02020603050405020304" pitchFamily="18" charset="0"/>
              </a:rPr>
              <a:t>Positive Impacts </a:t>
            </a:r>
            <a:r>
              <a:rPr lang="en-GB" sz="2800" dirty="0" smtClean="0">
                <a:latin typeface="Times New Roman" panose="02020603050405020304" pitchFamily="18" charset="0"/>
                <a:cs typeface="Times New Roman" panose="02020603050405020304" pitchFamily="18" charset="0"/>
              </a:rPr>
              <a:t>of </a:t>
            </a:r>
            <a:r>
              <a:rPr lang="en-GB" sz="2800" dirty="0">
                <a:latin typeface="Times New Roman" panose="02020603050405020304" pitchFamily="18" charset="0"/>
                <a:cs typeface="Times New Roman" panose="02020603050405020304" pitchFamily="18" charset="0"/>
              </a:rPr>
              <a:t>Digitalization in Healthcare Systems </a:t>
            </a:r>
            <a:endParaRPr lang="en-A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41778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07818"/>
            <a:ext cx="8596668" cy="858982"/>
          </a:xfrm>
        </p:spPr>
        <p:txBody>
          <a:bodyPr>
            <a:normAutofit/>
          </a:bodyPr>
          <a:lstStyle/>
          <a:p>
            <a:pPr algn="ctr"/>
            <a:r>
              <a:rPr lang="en-AU" sz="2800" dirty="0" smtClean="0">
                <a:latin typeface="Times New Roman" panose="02020603050405020304" pitchFamily="18" charset="0"/>
                <a:cs typeface="Times New Roman" panose="02020603050405020304" pitchFamily="18" charset="0"/>
              </a:rPr>
              <a:t>Support </a:t>
            </a:r>
            <a:r>
              <a:rPr lang="en-AU" sz="2800" dirty="0">
                <a:latin typeface="Times New Roman" panose="02020603050405020304" pitchFamily="18" charset="0"/>
                <a:cs typeface="Times New Roman" panose="02020603050405020304" pitchFamily="18" charset="0"/>
              </a:rPr>
              <a:t>for </a:t>
            </a:r>
            <a:r>
              <a:rPr lang="en-AU" sz="2800" dirty="0" smtClean="0">
                <a:latin typeface="Times New Roman" panose="02020603050405020304" pitchFamily="18" charset="0"/>
                <a:cs typeface="Times New Roman" panose="02020603050405020304" pitchFamily="18" charset="0"/>
              </a:rPr>
              <a:t>Healthcare </a:t>
            </a:r>
            <a:r>
              <a:rPr lang="en-AU" sz="2800" dirty="0">
                <a:latin typeface="Times New Roman" panose="02020603050405020304" pitchFamily="18" charset="0"/>
                <a:cs typeface="Times New Roman" panose="02020603050405020304" pitchFamily="18" charset="0"/>
              </a:rPr>
              <a:t>W</a:t>
            </a:r>
            <a:r>
              <a:rPr lang="en-AU" sz="2800" dirty="0" smtClean="0">
                <a:latin typeface="Times New Roman" panose="02020603050405020304" pitchFamily="18" charset="0"/>
                <a:cs typeface="Times New Roman" panose="02020603050405020304" pitchFamily="18" charset="0"/>
              </a:rPr>
              <a:t>orkers </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343890"/>
            <a:ext cx="8596668" cy="5514109"/>
          </a:xfrm>
        </p:spPr>
        <p:txBody>
          <a:bodyPr>
            <a:normAutofit/>
          </a:bodyPr>
          <a:lstStyle/>
          <a:p>
            <a:r>
              <a:rPr lang="en-GB" sz="2000" dirty="0">
                <a:latin typeface="Times New Roman" panose="02020603050405020304" pitchFamily="18" charset="0"/>
                <a:cs typeface="Times New Roman" panose="02020603050405020304" pitchFamily="18" charset="0"/>
              </a:rPr>
              <a:t>Digitization ensures healthcare givers and patients remain on the same page.</a:t>
            </a:r>
          </a:p>
          <a:p>
            <a:r>
              <a:rPr lang="en-GB" sz="2000" dirty="0">
                <a:latin typeface="Times New Roman" panose="02020603050405020304" pitchFamily="18" charset="0"/>
                <a:cs typeface="Times New Roman" panose="02020603050405020304" pitchFamily="18" charset="0"/>
              </a:rPr>
              <a:t>Physicians maintain accurate health records, hence making them accountable.</a:t>
            </a:r>
          </a:p>
          <a:p>
            <a:r>
              <a:rPr lang="en-GB" sz="2000" dirty="0">
                <a:latin typeface="Times New Roman" panose="02020603050405020304" pitchFamily="18" charset="0"/>
                <a:cs typeface="Times New Roman" panose="02020603050405020304" pitchFamily="18" charset="0"/>
              </a:rPr>
              <a:t>Physicians are able to </a:t>
            </a:r>
            <a:r>
              <a:rPr lang="en-GB" sz="2000" dirty="0" smtClean="0">
                <a:latin typeface="Times New Roman" panose="02020603050405020304" pitchFamily="18" charset="0"/>
                <a:cs typeface="Times New Roman" panose="02020603050405020304" pitchFamily="18" charset="0"/>
              </a:rPr>
              <a:t>coordinate </a:t>
            </a:r>
            <a:r>
              <a:rPr lang="en-GB" sz="2000" dirty="0">
                <a:latin typeface="Times New Roman" panose="02020603050405020304" pitchFamily="18" charset="0"/>
                <a:cs typeface="Times New Roman" panose="02020603050405020304" pitchFamily="18" charset="0"/>
              </a:rPr>
              <a:t>patient’s </a:t>
            </a:r>
            <a:r>
              <a:rPr lang="en-GB" sz="2000" dirty="0" smtClean="0">
                <a:latin typeface="Times New Roman" panose="02020603050405020304" pitchFamily="18" charset="0"/>
                <a:cs typeface="Times New Roman" panose="02020603050405020304" pitchFamily="18" charset="0"/>
              </a:rPr>
              <a:t>admissions (</a:t>
            </a:r>
            <a:r>
              <a:rPr lang="en-GB" sz="2000" dirty="0" err="1" smtClean="0">
                <a:latin typeface="Times New Roman" panose="02020603050405020304" pitchFamily="18" charset="0"/>
                <a:cs typeface="Times New Roman" panose="02020603050405020304" pitchFamily="18" charset="0"/>
              </a:rPr>
              <a:t>Bhanushali</a:t>
            </a:r>
            <a:r>
              <a:rPr lang="en-GB" sz="2000" dirty="0" smtClean="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&amp; </a:t>
            </a:r>
            <a:r>
              <a:rPr lang="en-GB" sz="2000" dirty="0" err="1" smtClean="0">
                <a:latin typeface="Times New Roman" panose="02020603050405020304" pitchFamily="18" charset="0"/>
                <a:cs typeface="Times New Roman" panose="02020603050405020304" pitchFamily="18" charset="0"/>
              </a:rPr>
              <a:t>Shinde</a:t>
            </a:r>
            <a:r>
              <a:rPr lang="en-GB" sz="2000" dirty="0" smtClean="0">
                <a:latin typeface="Times New Roman" panose="02020603050405020304" pitchFamily="18" charset="0"/>
                <a:cs typeface="Times New Roman" panose="02020603050405020304" pitchFamily="18" charset="0"/>
              </a:rPr>
              <a:t>, 2020).</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Digitalization allows caregivers to provide effective and safe care</a:t>
            </a:r>
            <a:r>
              <a:rPr lang="en-GB" sz="2000" dirty="0" smtClean="0">
                <a:latin typeface="Times New Roman" panose="02020603050405020304" pitchFamily="18" charset="0"/>
                <a:cs typeface="Times New Roman" panose="02020603050405020304" pitchFamily="18" charset="0"/>
              </a:rPr>
              <a:t>.</a:t>
            </a:r>
          </a:p>
          <a:p>
            <a:pPr marL="0" indent="0">
              <a:buNone/>
            </a:pPr>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7334" y="3570575"/>
            <a:ext cx="8596668" cy="3287424"/>
          </a:xfrm>
          <a:prstGeom prst="rect">
            <a:avLst/>
          </a:prstGeom>
        </p:spPr>
      </p:pic>
    </p:spTree>
    <p:extLst>
      <p:ext uri="{BB962C8B-B14F-4D97-AF65-F5344CB8AC3E}">
        <p14:creationId xmlns:p14="http://schemas.microsoft.com/office/powerpoint/2010/main" xmlns="" val="1232990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498" y="193964"/>
            <a:ext cx="8596668" cy="762000"/>
          </a:xfrm>
        </p:spPr>
        <p:txBody>
          <a:bodyPr>
            <a:normAutofit/>
          </a:bodyPr>
          <a:lstStyle/>
          <a:p>
            <a:pPr algn="ctr"/>
            <a:r>
              <a:rPr lang="en-GB" sz="2800" dirty="0"/>
              <a:t>A</a:t>
            </a:r>
            <a:r>
              <a:rPr lang="en-GB" sz="2800" dirty="0" smtClean="0"/>
              <a:t>ccess </a:t>
            </a:r>
            <a:r>
              <a:rPr lang="en-GB" sz="2800" dirty="0"/>
              <a:t>to </a:t>
            </a:r>
            <a:r>
              <a:rPr lang="en-GB" sz="2800" dirty="0" smtClean="0"/>
              <a:t>Healthcare </a:t>
            </a:r>
            <a:r>
              <a:rPr lang="en-GB" sz="2800" dirty="0"/>
              <a:t>at </a:t>
            </a:r>
            <a:r>
              <a:rPr lang="en-GB" sz="2800" dirty="0" smtClean="0"/>
              <a:t>Home</a:t>
            </a:r>
            <a:endParaRPr lang="en-AU" sz="2800" dirty="0"/>
          </a:p>
        </p:txBody>
      </p:sp>
      <p:sp>
        <p:nvSpPr>
          <p:cNvPr id="3" name="Content Placeholder 2"/>
          <p:cNvSpPr>
            <a:spLocks noGrp="1"/>
          </p:cNvSpPr>
          <p:nvPr>
            <p:ph idx="1"/>
          </p:nvPr>
        </p:nvSpPr>
        <p:spPr>
          <a:xfrm>
            <a:off x="566498" y="1454007"/>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Patients are involved and consulted upon deciding treatment plans.</a:t>
            </a:r>
          </a:p>
          <a:p>
            <a:r>
              <a:rPr lang="en-GB" sz="2000" dirty="0">
                <a:latin typeface="Times New Roman" panose="02020603050405020304" pitchFamily="18" charset="0"/>
                <a:cs typeface="Times New Roman" panose="02020603050405020304" pitchFamily="18" charset="0"/>
              </a:rPr>
              <a:t>Care has become more </a:t>
            </a:r>
            <a:r>
              <a:rPr lang="en-GB" sz="2000" dirty="0" smtClean="0">
                <a:latin typeface="Times New Roman" panose="02020603050405020304" pitchFamily="18" charset="0"/>
                <a:cs typeface="Times New Roman" panose="02020603050405020304" pitchFamily="18" charset="0"/>
              </a:rPr>
              <a:t>patient-centred (Nelson &amp; </a:t>
            </a:r>
            <a:r>
              <a:rPr lang="en-GB" sz="2000" dirty="0" err="1" smtClean="0">
                <a:latin typeface="Times New Roman" panose="02020603050405020304" pitchFamily="18" charset="0"/>
                <a:cs typeface="Times New Roman" panose="02020603050405020304" pitchFamily="18" charset="0"/>
              </a:rPr>
              <a:t>Allkins</a:t>
            </a:r>
            <a:r>
              <a:rPr lang="en-GB" sz="2000" dirty="0" smtClean="0">
                <a:latin typeface="Times New Roman" panose="02020603050405020304" pitchFamily="18" charset="0"/>
                <a:cs typeface="Times New Roman" panose="02020603050405020304" pitchFamily="18" charset="0"/>
              </a:rPr>
              <a:t>, 2020).</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Patients can easily google symptoms and possibilities of diseases.</a:t>
            </a:r>
          </a:p>
          <a:p>
            <a:r>
              <a:rPr lang="en-GB" sz="2000" dirty="0">
                <a:latin typeface="Times New Roman" panose="02020603050405020304" pitchFamily="18" charset="0"/>
                <a:cs typeface="Times New Roman" panose="02020603050405020304" pitchFamily="18" charset="0"/>
              </a:rPr>
              <a:t>Patients embrace prevention strategies, as this reduce admission rates</a:t>
            </a:r>
            <a:r>
              <a:rPr lang="en-GB" sz="2000" dirty="0" smtClean="0">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68819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87927"/>
            <a:ext cx="8596668" cy="720437"/>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Better Data Management </a:t>
            </a:r>
            <a:r>
              <a:rPr lang="en-GB" sz="2800" dirty="0">
                <a:latin typeface="Times New Roman" panose="02020603050405020304" pitchFamily="18" charset="0"/>
                <a:cs typeface="Times New Roman" panose="02020603050405020304" pitchFamily="18" charset="0"/>
              </a:rPr>
              <a:t>in </a:t>
            </a:r>
            <a:r>
              <a:rPr lang="en-GB" sz="2800" dirty="0" smtClean="0">
                <a:latin typeface="Times New Roman" panose="02020603050405020304" pitchFamily="18" charset="0"/>
                <a:cs typeface="Times New Roman" panose="02020603050405020304" pitchFamily="18" charset="0"/>
              </a:rPr>
              <a:t>Healthcare </a:t>
            </a:r>
            <a:endParaRPr lang="en-AU"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40873"/>
            <a:ext cx="8596668" cy="5264727"/>
          </a:xfrm>
        </p:spPr>
        <p:txBody>
          <a:bodyPr>
            <a:normAutofit/>
          </a:bodyPr>
          <a:lstStyle/>
          <a:p>
            <a:r>
              <a:rPr lang="en-AU" sz="2000" dirty="0">
                <a:latin typeface="Times New Roman" panose="02020603050405020304" pitchFamily="18" charset="0"/>
                <a:cs typeface="Times New Roman" panose="02020603050405020304" pitchFamily="18" charset="0"/>
              </a:rPr>
              <a:t>Patient’s data should always be secure and encrypted.</a:t>
            </a:r>
          </a:p>
          <a:p>
            <a:r>
              <a:rPr lang="en-AU" sz="2000" dirty="0">
                <a:latin typeface="Times New Roman" panose="02020603050405020304" pitchFamily="18" charset="0"/>
                <a:cs typeface="Times New Roman" panose="02020603050405020304" pitchFamily="18" charset="0"/>
              </a:rPr>
              <a:t>Electronic Health Record (EHR) has improved data </a:t>
            </a:r>
            <a:r>
              <a:rPr lang="en-AU" sz="2000" dirty="0" smtClean="0">
                <a:latin typeface="Times New Roman" panose="02020603050405020304" pitchFamily="18" charset="0"/>
                <a:cs typeface="Times New Roman" panose="02020603050405020304" pitchFamily="18" charset="0"/>
              </a:rPr>
              <a:t>storage (</a:t>
            </a:r>
            <a:r>
              <a:rPr lang="en-AU" sz="2000" dirty="0" err="1" smtClean="0">
                <a:latin typeface="Times New Roman" panose="02020603050405020304" pitchFamily="18" charset="0"/>
                <a:cs typeface="Times New Roman" panose="02020603050405020304" pitchFamily="18" charset="0"/>
              </a:rPr>
              <a:t>Bhanushali</a:t>
            </a:r>
            <a:r>
              <a:rPr lang="en-AU" sz="2000" dirty="0" smtClean="0">
                <a:latin typeface="Times New Roman" panose="02020603050405020304" pitchFamily="18" charset="0"/>
                <a:cs typeface="Times New Roman" panose="02020603050405020304" pitchFamily="18" charset="0"/>
              </a:rPr>
              <a:t> &amp; </a:t>
            </a:r>
            <a:r>
              <a:rPr lang="en-AU" sz="2000" dirty="0" err="1" smtClean="0">
                <a:latin typeface="Times New Roman" panose="02020603050405020304" pitchFamily="18" charset="0"/>
                <a:cs typeface="Times New Roman" panose="02020603050405020304" pitchFamily="18" charset="0"/>
              </a:rPr>
              <a:t>Shinde</a:t>
            </a:r>
            <a:r>
              <a:rPr lang="en-AU" sz="2000" dirty="0" smtClean="0">
                <a:latin typeface="Times New Roman" panose="02020603050405020304" pitchFamily="18" charset="0"/>
                <a:cs typeface="Times New Roman" panose="02020603050405020304" pitchFamily="18" charset="0"/>
              </a:rPr>
              <a:t>, 2020).</a:t>
            </a:r>
            <a:endParaRPr lang="en-AU" sz="2000" dirty="0">
              <a:latin typeface="Times New Roman" panose="02020603050405020304" pitchFamily="18" charset="0"/>
              <a:cs typeface="Times New Roman" panose="02020603050405020304" pitchFamily="18" charset="0"/>
            </a:endParaRPr>
          </a:p>
          <a:p>
            <a:r>
              <a:rPr lang="en-AU" sz="2000" dirty="0">
                <a:latin typeface="Times New Roman" panose="02020603050405020304" pitchFamily="18" charset="0"/>
                <a:cs typeface="Times New Roman" panose="02020603050405020304" pitchFamily="18" charset="0"/>
              </a:rPr>
              <a:t>Physicians use past recorded patient’s data to predict outcomes.</a:t>
            </a:r>
          </a:p>
          <a:p>
            <a:r>
              <a:rPr lang="en-AU" sz="2000" dirty="0" smtClean="0">
                <a:latin typeface="Times New Roman" panose="02020603050405020304" pitchFamily="18" charset="0"/>
                <a:cs typeface="Times New Roman" panose="02020603050405020304" pitchFamily="18" charset="0"/>
              </a:rPr>
              <a:t>Digitalization </a:t>
            </a:r>
            <a:r>
              <a:rPr lang="en-AU" sz="2000" dirty="0">
                <a:latin typeface="Times New Roman" panose="02020603050405020304" pitchFamily="18" charset="0"/>
                <a:cs typeface="Times New Roman" panose="02020603050405020304" pitchFamily="18" charset="0"/>
              </a:rPr>
              <a:t>has promoted privacy and confidentiality</a:t>
            </a:r>
            <a:r>
              <a:rPr lang="en-AU" sz="2000" dirty="0" smtClean="0">
                <a:latin typeface="Times New Roman" panose="02020603050405020304" pitchFamily="18" charset="0"/>
                <a:cs typeface="Times New Roman" panose="02020603050405020304" pitchFamily="18" charset="0"/>
              </a:rPr>
              <a:t>.</a:t>
            </a:r>
          </a:p>
          <a:p>
            <a:pPr marL="0" indent="0">
              <a:buNone/>
            </a:pPr>
            <a:endParaRPr lang="en-AU"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01502" y="3887126"/>
            <a:ext cx="9259916" cy="2818474"/>
          </a:xfrm>
          <a:prstGeom prst="rect">
            <a:avLst/>
          </a:prstGeom>
        </p:spPr>
      </p:pic>
    </p:spTree>
    <p:extLst>
      <p:ext uri="{BB962C8B-B14F-4D97-AF65-F5344CB8AC3E}">
        <p14:creationId xmlns:p14="http://schemas.microsoft.com/office/powerpoint/2010/main" xmlns="" val="3161048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7091"/>
            <a:ext cx="8596668" cy="831273"/>
          </a:xfrm>
        </p:spPr>
        <p:txBody>
          <a:bodyPr>
            <a:normAutofit/>
          </a:bodyPr>
          <a:lstStyle/>
          <a:p>
            <a:pPr algn="ctr"/>
            <a:r>
              <a:rPr lang="en-AU" sz="2800" dirty="0">
                <a:latin typeface="Times New Roman" panose="02020603050405020304" pitchFamily="18" charset="0"/>
                <a:cs typeface="Times New Roman" panose="02020603050405020304" pitchFamily="18" charset="0"/>
              </a:rPr>
              <a:t>Patient </a:t>
            </a:r>
            <a:r>
              <a:rPr lang="en-AU" sz="2800" dirty="0" smtClean="0">
                <a:latin typeface="Times New Roman" panose="02020603050405020304" pitchFamily="18" charset="0"/>
                <a:cs typeface="Times New Roman" panose="02020603050405020304" pitchFamily="18" charset="0"/>
              </a:rPr>
              <a:t>Inclusion and </a:t>
            </a:r>
            <a:r>
              <a:rPr lang="en-AU" sz="2800" dirty="0">
                <a:latin typeface="Times New Roman" panose="02020603050405020304" pitchFamily="18" charset="0"/>
                <a:cs typeface="Times New Roman" panose="02020603050405020304" pitchFamily="18" charset="0"/>
              </a:rPr>
              <a:t>Patient Compliance</a:t>
            </a:r>
          </a:p>
        </p:txBody>
      </p:sp>
      <p:sp>
        <p:nvSpPr>
          <p:cNvPr id="3" name="Content Placeholder 2"/>
          <p:cNvSpPr>
            <a:spLocks noGrp="1"/>
          </p:cNvSpPr>
          <p:nvPr>
            <p:ph idx="1"/>
          </p:nvPr>
        </p:nvSpPr>
        <p:spPr>
          <a:xfrm>
            <a:off x="677334" y="1482436"/>
            <a:ext cx="8596668" cy="5375564"/>
          </a:xfrm>
        </p:spPr>
        <p:txBody>
          <a:bodyPr>
            <a:normAutofit/>
          </a:bodyPr>
          <a:lstStyle/>
          <a:p>
            <a:r>
              <a:rPr lang="en-GB" sz="2000" dirty="0">
                <a:latin typeface="Times New Roman" panose="02020603050405020304" pitchFamily="18" charset="0"/>
                <a:cs typeface="Times New Roman" panose="02020603050405020304" pitchFamily="18" charset="0"/>
              </a:rPr>
              <a:t>Patient compliance and inclusion promotes holistic care.  </a:t>
            </a:r>
          </a:p>
          <a:p>
            <a:r>
              <a:rPr lang="en-GB" sz="2000" dirty="0">
                <a:latin typeface="Times New Roman" panose="02020603050405020304" pitchFamily="18" charset="0"/>
                <a:cs typeface="Times New Roman" panose="02020603050405020304" pitchFamily="18" charset="0"/>
              </a:rPr>
              <a:t>Patients are involved in decision making prior treatment.</a:t>
            </a:r>
          </a:p>
          <a:p>
            <a:r>
              <a:rPr lang="en-GB" sz="2000" dirty="0">
                <a:latin typeface="Times New Roman" panose="02020603050405020304" pitchFamily="18" charset="0"/>
                <a:cs typeface="Times New Roman" panose="02020603050405020304" pitchFamily="18" charset="0"/>
              </a:rPr>
              <a:t>Patient compliance triggers the recovery </a:t>
            </a:r>
            <a:r>
              <a:rPr lang="en-GB" sz="2000" dirty="0" smtClean="0">
                <a:latin typeface="Times New Roman" panose="02020603050405020304" pitchFamily="18" charset="0"/>
                <a:cs typeface="Times New Roman" panose="02020603050405020304" pitchFamily="18" charset="0"/>
              </a:rPr>
              <a:t>rate (Nelson &amp; </a:t>
            </a:r>
            <a:r>
              <a:rPr lang="en-GB" sz="2000" dirty="0" err="1" smtClean="0">
                <a:latin typeface="Times New Roman" panose="02020603050405020304" pitchFamily="18" charset="0"/>
                <a:cs typeface="Times New Roman" panose="02020603050405020304" pitchFamily="18" charset="0"/>
              </a:rPr>
              <a:t>Allkins</a:t>
            </a:r>
            <a:r>
              <a:rPr lang="en-GB" sz="2000" dirty="0" smtClean="0">
                <a:latin typeface="Times New Roman" panose="02020603050405020304" pitchFamily="18" charset="0"/>
                <a:cs typeface="Times New Roman" panose="02020603050405020304" pitchFamily="18" charset="0"/>
              </a:rPr>
              <a:t>, 2020).</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Patient compliance and inclusion reduce healthcare costs</a:t>
            </a:r>
            <a:r>
              <a:rPr lang="en-GB" sz="2000" dirty="0" smtClean="0">
                <a:latin typeface="Times New Roman" panose="02020603050405020304" pitchFamily="18" charset="0"/>
                <a:cs typeface="Times New Roman" panose="02020603050405020304" pitchFamily="18" charset="0"/>
              </a:rPr>
              <a:t>.</a:t>
            </a:r>
          </a:p>
          <a:p>
            <a:pPr marL="0" indent="0">
              <a:buNone/>
            </a:pPr>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88170" y="3754581"/>
            <a:ext cx="8757611" cy="2964873"/>
          </a:xfrm>
          <a:prstGeom prst="rect">
            <a:avLst/>
          </a:prstGeom>
        </p:spPr>
      </p:pic>
    </p:spTree>
    <p:extLst>
      <p:ext uri="{BB962C8B-B14F-4D97-AF65-F5344CB8AC3E}">
        <p14:creationId xmlns:p14="http://schemas.microsoft.com/office/powerpoint/2010/main" xmlns="" val="23441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2000"/>
          </a:xfrm>
        </p:spPr>
        <p:txBody>
          <a:bodyPr/>
          <a:lstStyle/>
          <a:p>
            <a:pPr algn="ctr"/>
            <a:r>
              <a:rPr lang="en-GB" dirty="0" smtClean="0"/>
              <a:t>References</a:t>
            </a:r>
            <a:endParaRPr lang="en-AU" dirty="0"/>
          </a:p>
        </p:txBody>
      </p:sp>
      <p:sp>
        <p:nvSpPr>
          <p:cNvPr id="3" name="Content Placeholder 2"/>
          <p:cNvSpPr>
            <a:spLocks noGrp="1"/>
          </p:cNvSpPr>
          <p:nvPr>
            <p:ph idx="1"/>
          </p:nvPr>
        </p:nvSpPr>
        <p:spPr>
          <a:xfrm>
            <a:off x="677334" y="1731098"/>
            <a:ext cx="8596668" cy="3880773"/>
          </a:xfrm>
        </p:spPr>
        <p:txBody>
          <a:bodyPr>
            <a:normAutofit/>
          </a:bodyPr>
          <a:lstStyle/>
          <a:p>
            <a:r>
              <a:rPr lang="en-AU" sz="2000" dirty="0" err="1">
                <a:latin typeface="Times New Roman" panose="02020603050405020304" pitchFamily="18" charset="0"/>
                <a:cs typeface="Times New Roman" panose="02020603050405020304" pitchFamily="18" charset="0"/>
              </a:rPr>
              <a:t>Bhanushali</a:t>
            </a:r>
            <a:r>
              <a:rPr lang="en-AU" sz="2000" dirty="0">
                <a:latin typeface="Times New Roman" panose="02020603050405020304" pitchFamily="18" charset="0"/>
                <a:cs typeface="Times New Roman" panose="02020603050405020304" pitchFamily="18" charset="0"/>
              </a:rPr>
              <a:t>, S., &amp; </a:t>
            </a:r>
            <a:r>
              <a:rPr lang="en-AU" sz="2000" dirty="0" err="1">
                <a:latin typeface="Times New Roman" panose="02020603050405020304" pitchFamily="18" charset="0"/>
                <a:cs typeface="Times New Roman" panose="02020603050405020304" pitchFamily="18" charset="0"/>
              </a:rPr>
              <a:t>Shinde</a:t>
            </a:r>
            <a:r>
              <a:rPr lang="en-AU" sz="2000" dirty="0">
                <a:latin typeface="Times New Roman" panose="02020603050405020304" pitchFamily="18" charset="0"/>
                <a:cs typeface="Times New Roman" panose="02020603050405020304" pitchFamily="18" charset="0"/>
              </a:rPr>
              <a:t>, L. (2020). Digital Transformation In Healthcare. </a:t>
            </a:r>
            <a:r>
              <a:rPr lang="en-AU" sz="2000" i="1" dirty="0">
                <a:latin typeface="Times New Roman" panose="02020603050405020304" pitchFamily="18" charset="0"/>
                <a:cs typeface="Times New Roman" panose="02020603050405020304" pitchFamily="18" charset="0"/>
              </a:rPr>
              <a:t>Advance and Innovative Research</a:t>
            </a:r>
            <a:r>
              <a:rPr lang="en-AU" sz="2000" dirty="0">
                <a:latin typeface="Times New Roman" panose="02020603050405020304" pitchFamily="18" charset="0"/>
                <a:cs typeface="Times New Roman" panose="02020603050405020304" pitchFamily="18" charset="0"/>
              </a:rPr>
              <a:t>, 279.</a:t>
            </a:r>
          </a:p>
          <a:p>
            <a:r>
              <a:rPr lang="en-AU" sz="2000" dirty="0">
                <a:latin typeface="Times New Roman" panose="02020603050405020304" pitchFamily="18" charset="0"/>
                <a:cs typeface="Times New Roman" panose="02020603050405020304" pitchFamily="18" charset="0"/>
              </a:rPr>
              <a:t>Nelson, S. J., &amp; </a:t>
            </a:r>
            <a:r>
              <a:rPr lang="en-AU" sz="2000" dirty="0" err="1">
                <a:latin typeface="Times New Roman" panose="02020603050405020304" pitchFamily="18" charset="0"/>
                <a:cs typeface="Times New Roman" panose="02020603050405020304" pitchFamily="18" charset="0"/>
              </a:rPr>
              <a:t>Allkins</a:t>
            </a:r>
            <a:r>
              <a:rPr lang="en-AU" sz="2000" dirty="0">
                <a:latin typeface="Times New Roman" panose="02020603050405020304" pitchFamily="18" charset="0"/>
                <a:cs typeface="Times New Roman" panose="02020603050405020304" pitchFamily="18" charset="0"/>
              </a:rPr>
              <a:t>, S. (2020). Technology in healthcare: the NHS app. British Journal of Cardiac Nursing, 1-3</a:t>
            </a:r>
            <a:r>
              <a:rPr lang="en-AU" sz="2000" dirty="0" smtClean="0">
                <a:latin typeface="Times New Roman" panose="02020603050405020304" pitchFamily="18" charset="0"/>
                <a:cs typeface="Times New Roman" panose="02020603050405020304" pitchFamily="18" charset="0"/>
              </a:rPr>
              <a:t>.</a:t>
            </a:r>
            <a:endParaRPr lang="en-A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9848433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72</TotalTime>
  <Words>462</Words>
  <Application>Microsoft Office PowerPoint</Application>
  <PresentationFormat>Custom</PresentationFormat>
  <Paragraphs>33</Paragraphs>
  <Slides>6</Slides>
  <Notes>4</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Facet</vt:lpstr>
      <vt:lpstr>Health Information Management and Systems Technology</vt:lpstr>
      <vt:lpstr>Support for Healthcare Workers </vt:lpstr>
      <vt:lpstr>Access to Healthcare at Home</vt:lpstr>
      <vt:lpstr>Better Data Management in Healthcare </vt:lpstr>
      <vt:lpstr>Patient Inclusion and Patient Compliance</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Positive Impacts of the digitalization of hospitals and healthcare systems</dc:title>
  <dc:creator>Antony</dc:creator>
  <cp:lastModifiedBy>ADM</cp:lastModifiedBy>
  <cp:revision>11</cp:revision>
  <dcterms:created xsi:type="dcterms:W3CDTF">2020-04-07T00:56:46Z</dcterms:created>
  <dcterms:modified xsi:type="dcterms:W3CDTF">2020-04-07T02:12:05Z</dcterms:modified>
</cp:coreProperties>
</file>